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64" r:id="rId3"/>
    <p:sldId id="257" r:id="rId4"/>
    <p:sldId id="258" r:id="rId5"/>
    <p:sldId id="259" r:id="rId6"/>
    <p:sldId id="260" r:id="rId7"/>
    <p:sldId id="261" r:id="rId8"/>
    <p:sldId id="262" r:id="rId9"/>
    <p:sldId id="265" r:id="rId10"/>
    <p:sldId id="266" r:id="rId11"/>
    <p:sldId id="267" r:id="rId12"/>
    <p:sldId id="268" r:id="rId13"/>
    <p:sldId id="269" r:id="rId14"/>
    <p:sldId id="270"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40" d="100"/>
          <a:sy n="40" d="100"/>
        </p:scale>
        <p:origin x="-1116"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4"/>
          <a:srcRect/>
          <a:stretch>
            <a:fillRect/>
          </a:stretch>
        </p:blipFill>
        <p:spPr bwMode="auto">
          <a:xfrm>
            <a:off x="-360948" y="1612231"/>
            <a:ext cx="18648947" cy="8674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36295"/>
            <a:ext cx="15809076" cy="7652083"/>
          </a:xfrm>
        </p:spPr>
        <p:txBody>
          <a:bodyPr>
            <a:normAutofit/>
          </a:bodyPr>
          <a:lstStyle/>
          <a:p>
            <a:r>
              <a:rPr lang="en-IN" b="0" dirty="0" smtClean="0"/>
              <a:t>The </a:t>
            </a:r>
            <a:r>
              <a:rPr lang="en-IN" b="0" dirty="0" err="1" smtClean="0"/>
              <a:t>mountail</a:t>
            </a:r>
            <a:r>
              <a:rPr lang="en-IN" b="0" dirty="0" smtClean="0"/>
              <a:t> </a:t>
            </a:r>
            <a:r>
              <a:rPr lang="en-IN" dirty="0" smtClean="0"/>
              <a:t>soil</a:t>
            </a:r>
            <a:r>
              <a:rPr lang="en-IN" b="0" dirty="0" smtClean="0"/>
              <a:t> is a highly leached </a:t>
            </a:r>
            <a:r>
              <a:rPr lang="en-IN" dirty="0" smtClean="0"/>
              <a:t>soil</a:t>
            </a:r>
            <a:r>
              <a:rPr lang="en-IN" b="0" dirty="0" smtClean="0"/>
              <a:t> which is acidic in nature and is poorly fertile too. its is found in Jammu and </a:t>
            </a:r>
            <a:r>
              <a:rPr lang="en-IN" b="0" dirty="0" err="1" smtClean="0"/>
              <a:t>Kashmir,UP</a:t>
            </a:r>
            <a:r>
              <a:rPr lang="en-IN" b="0" dirty="0" smtClean="0"/>
              <a:t>, West Bengal in </a:t>
            </a:r>
            <a:r>
              <a:rPr lang="en-IN" b="0" dirty="0" err="1" smtClean="0"/>
              <a:t>Himalyas</a:t>
            </a:r>
            <a:r>
              <a:rPr lang="en-IN" b="0" dirty="0" smtClean="0"/>
              <a:t> </a:t>
            </a:r>
            <a:r>
              <a:rPr lang="en-IN" b="0" dirty="0" err="1" smtClean="0"/>
              <a:t>submontane</a:t>
            </a:r>
            <a:r>
              <a:rPr lang="en-IN" b="0" dirty="0" smtClean="0"/>
              <a:t> </a:t>
            </a:r>
            <a:r>
              <a:rPr lang="en-IN" b="0" dirty="0" err="1" smtClean="0"/>
              <a:t>tracts.It</a:t>
            </a:r>
            <a:r>
              <a:rPr lang="en-IN" b="0" dirty="0" smtClean="0"/>
              <a:t> is also found in the </a:t>
            </a:r>
            <a:r>
              <a:rPr lang="en-IN" b="0" dirty="0" err="1" smtClean="0"/>
              <a:t>himalyas</a:t>
            </a:r>
            <a:r>
              <a:rPr lang="en-IN" b="0" dirty="0" smtClean="0"/>
              <a:t> , north eastern hills and other </a:t>
            </a:r>
            <a:r>
              <a:rPr lang="en-IN" dirty="0" smtClean="0"/>
              <a:t>mountains</a:t>
            </a:r>
            <a:r>
              <a:rPr lang="en-IN" b="0" dirty="0" smtClean="0"/>
              <a:t>.</a:t>
            </a:r>
            <a:br>
              <a:rPr lang="en-IN" b="0" dirty="0" smtClean="0"/>
            </a:br>
            <a:r>
              <a:rPr lang="en-IN" b="0" dirty="0" smtClean="0"/>
              <a:t>It is rich in Humus.</a:t>
            </a:r>
            <a:endParaRPr lang="en-IN" dirty="0"/>
          </a:p>
        </p:txBody>
      </p:sp>
      <p:sp>
        <p:nvSpPr>
          <p:cNvPr id="3" name="Text Placeholder 2"/>
          <p:cNvSpPr>
            <a:spLocks noGrp="1"/>
          </p:cNvSpPr>
          <p:nvPr>
            <p:ph type="body" idx="1"/>
          </p:nvPr>
        </p:nvSpPr>
        <p:spPr>
          <a:xfrm>
            <a:off x="3898649" y="360947"/>
            <a:ext cx="7772400" cy="866274"/>
          </a:xfrm>
        </p:spPr>
        <p:txBody>
          <a:bodyPr>
            <a:noAutofit/>
          </a:bodyPr>
          <a:lstStyle/>
          <a:p>
            <a:pPr algn="ctr"/>
            <a:r>
              <a:rPr lang="en-IN" sz="3600" b="1" dirty="0" smtClean="0">
                <a:solidFill>
                  <a:srgbClr val="FF0000"/>
                </a:solidFill>
              </a:rPr>
              <a:t>MOUNTAIN SOIL</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7742990" y="4349416"/>
            <a:ext cx="10545010" cy="593156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898232"/>
            <a:ext cx="15448129" cy="5871410"/>
          </a:xfrm>
        </p:spPr>
        <p:txBody>
          <a:bodyPr>
            <a:normAutofit/>
          </a:bodyPr>
          <a:lstStyle/>
          <a:p>
            <a:r>
              <a:rPr lang="en-IN" dirty="0" smtClean="0"/>
              <a:t>.</a:t>
            </a:r>
            <a:endParaRPr lang="en-IN" dirty="0"/>
          </a:p>
        </p:txBody>
      </p:sp>
      <p:sp>
        <p:nvSpPr>
          <p:cNvPr id="3" name="Text Placeholder 2"/>
          <p:cNvSpPr>
            <a:spLocks noGrp="1"/>
          </p:cNvSpPr>
          <p:nvPr>
            <p:ph type="body" idx="1"/>
          </p:nvPr>
        </p:nvSpPr>
        <p:spPr>
          <a:xfrm>
            <a:off x="3537283" y="697832"/>
            <a:ext cx="11622505" cy="1299410"/>
          </a:xfrm>
        </p:spPr>
        <p:txBody>
          <a:bodyPr>
            <a:normAutofit/>
          </a:bodyPr>
          <a:lstStyle/>
          <a:p>
            <a:pPr algn="ctr"/>
            <a:r>
              <a:rPr lang="en-IN" sz="3600" b="1" dirty="0" smtClean="0">
                <a:solidFill>
                  <a:srgbClr val="FF0000"/>
                </a:solidFill>
              </a:rPr>
              <a:t>DESERT SOIL</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3074" name="Picture 2"/>
          <p:cNvPicPr>
            <a:picLocks noChangeAspect="1" noChangeArrowheads="1"/>
          </p:cNvPicPr>
          <p:nvPr/>
        </p:nvPicPr>
        <p:blipFill>
          <a:blip r:embed="rId2"/>
          <a:srcRect/>
          <a:stretch>
            <a:fillRect/>
          </a:stretch>
        </p:blipFill>
        <p:spPr bwMode="auto">
          <a:xfrm>
            <a:off x="6105524" y="2574759"/>
            <a:ext cx="12182475" cy="77122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8758" y="2574758"/>
            <a:ext cx="5775158" cy="771224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2" y="2671011"/>
            <a:ext cx="9047747" cy="7615989"/>
          </a:xfrm>
        </p:spPr>
        <p:txBody>
          <a:bodyPr>
            <a:normAutofit fontScale="90000"/>
          </a:bodyPr>
          <a:lstStyle/>
          <a:p>
            <a:r>
              <a:rPr lang="en-IN" dirty="0" smtClean="0"/>
              <a:t>The removal of top soil by rainwater and wind is called Soil erosion.</a:t>
            </a:r>
            <a:br>
              <a:rPr lang="en-IN" dirty="0" smtClean="0"/>
            </a:br>
            <a:r>
              <a:rPr lang="en-IN" dirty="0" smtClean="0"/>
              <a:t/>
            </a:r>
            <a:br>
              <a:rPr lang="en-IN" dirty="0" smtClean="0"/>
            </a:br>
            <a:r>
              <a:rPr lang="en-IN" dirty="0" smtClean="0"/>
              <a:t>CAUSES OF SOIL EROSION</a:t>
            </a:r>
            <a:br>
              <a:rPr lang="en-IN" dirty="0" smtClean="0"/>
            </a:br>
            <a:r>
              <a:rPr lang="en-IN" dirty="0" smtClean="0"/>
              <a:t/>
            </a:r>
            <a:br>
              <a:rPr lang="en-IN" dirty="0" smtClean="0"/>
            </a:br>
            <a:r>
              <a:rPr lang="en-IN" b="0" dirty="0" smtClean="0"/>
              <a:t>Running water is the leading </a:t>
            </a:r>
            <a:r>
              <a:rPr lang="en-IN" dirty="0" smtClean="0"/>
              <a:t>cause</a:t>
            </a:r>
            <a:r>
              <a:rPr lang="en-IN" b="0" dirty="0" smtClean="0"/>
              <a:t> of </a:t>
            </a:r>
            <a:r>
              <a:rPr lang="en-IN" dirty="0" smtClean="0"/>
              <a:t>soil erosion</a:t>
            </a:r>
            <a:r>
              <a:rPr lang="en-IN" b="0" dirty="0" smtClean="0"/>
              <a:t>, because water is abundant and has a lot of power. Wind is also a leading </a:t>
            </a:r>
            <a:r>
              <a:rPr lang="en-IN" dirty="0" smtClean="0"/>
              <a:t>cause</a:t>
            </a:r>
            <a:r>
              <a:rPr lang="en-IN" b="0" dirty="0" smtClean="0"/>
              <a:t> of </a:t>
            </a:r>
            <a:r>
              <a:rPr lang="en-IN" dirty="0" smtClean="0"/>
              <a:t>soil erosion</a:t>
            </a:r>
            <a:r>
              <a:rPr lang="en-IN" b="0" dirty="0" smtClean="0"/>
              <a:t> because wind can pick up </a:t>
            </a:r>
            <a:r>
              <a:rPr lang="en-IN" dirty="0" smtClean="0"/>
              <a:t>soil</a:t>
            </a:r>
            <a:r>
              <a:rPr lang="en-IN" b="0" dirty="0" smtClean="0"/>
              <a:t> and blow it far away. Activities that remove vegetation, disturb the ground, or allow the ground to dry are activities that increase </a:t>
            </a:r>
            <a:r>
              <a:rPr lang="en-IN" dirty="0" smtClean="0"/>
              <a:t>erosion</a:t>
            </a:r>
            <a:endParaRPr lang="en-IN" dirty="0"/>
          </a:p>
        </p:txBody>
      </p:sp>
      <p:sp>
        <p:nvSpPr>
          <p:cNvPr id="3" name="Text Placeholder 2"/>
          <p:cNvSpPr>
            <a:spLocks noGrp="1"/>
          </p:cNvSpPr>
          <p:nvPr>
            <p:ph type="body" idx="1"/>
          </p:nvPr>
        </p:nvSpPr>
        <p:spPr>
          <a:xfrm>
            <a:off x="4355432" y="673770"/>
            <a:ext cx="9938083" cy="842210"/>
          </a:xfrm>
        </p:spPr>
        <p:txBody>
          <a:bodyPr>
            <a:normAutofit/>
          </a:bodyPr>
          <a:lstStyle/>
          <a:p>
            <a:pPr algn="ctr"/>
            <a:r>
              <a:rPr lang="en-IN" sz="3600" b="1" dirty="0" smtClean="0">
                <a:solidFill>
                  <a:srgbClr val="FF0000"/>
                </a:solidFill>
              </a:rPr>
              <a:t>Soil Erosion</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4098" name="Picture 2"/>
          <p:cNvPicPr>
            <a:picLocks noChangeAspect="1" noChangeArrowheads="1"/>
          </p:cNvPicPr>
          <p:nvPr/>
        </p:nvPicPr>
        <p:blipFill>
          <a:blip r:embed="rId2"/>
          <a:srcRect/>
          <a:stretch>
            <a:fillRect/>
          </a:stretch>
        </p:blipFill>
        <p:spPr bwMode="auto">
          <a:xfrm>
            <a:off x="336884" y="2622884"/>
            <a:ext cx="8686800" cy="7664115"/>
          </a:xfrm>
          <a:prstGeom prst="rect">
            <a:avLst/>
          </a:prstGeom>
          <a:noFill/>
          <a:ln w="9525">
            <a:noFill/>
            <a:miter lim="800000"/>
            <a:headEnd/>
            <a:tailEnd/>
          </a:ln>
          <a:effectLst/>
        </p:spPr>
      </p:pic>
      <p:sp>
        <p:nvSpPr>
          <p:cNvPr id="6" name="Rectangle 5"/>
          <p:cNvSpPr/>
          <p:nvPr/>
        </p:nvSpPr>
        <p:spPr>
          <a:xfrm>
            <a:off x="9432758" y="6472989"/>
            <a:ext cx="8855242" cy="584775"/>
          </a:xfrm>
          <a:prstGeom prst="rect">
            <a:avLst/>
          </a:prstGeom>
        </p:spPr>
        <p:txBody>
          <a:bodyPr wrap="square">
            <a:spAutoFit/>
          </a:bodyPr>
          <a:lstStyle/>
          <a:p>
            <a:r>
              <a:rPr lang="en-IN" sz="3200" dirty="0" smtClean="0"/>
              <a:t>.</a:t>
            </a:r>
            <a:endParaRPr lang="en-IN"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13065876" cy="9119938"/>
          </a:xfrm>
        </p:spPr>
        <p:txBody>
          <a:bodyPr/>
          <a:lstStyle/>
          <a:p>
            <a:pPr algn="ctr"/>
            <a:r>
              <a:rPr lang="en-IN" dirty="0" smtClean="0"/>
              <a:t>SOIL CONSERVATION</a:t>
            </a:r>
            <a:br>
              <a:rPr lang="en-IN" dirty="0" smtClean="0"/>
            </a:br>
            <a:r>
              <a:rPr lang="en-IN" dirty="0" smtClean="0"/>
              <a:t/>
            </a:r>
            <a:br>
              <a:rPr lang="en-IN" dirty="0" smtClean="0"/>
            </a:br>
            <a:r>
              <a:rPr lang="en-IN" dirty="0" smtClean="0"/>
              <a:t/>
            </a:r>
            <a:br>
              <a:rPr lang="en-IN" dirty="0" smtClean="0"/>
            </a:br>
            <a:r>
              <a:rPr lang="en-IN" dirty="0" smtClean="0"/>
              <a:t>1.DO NOT CUT TREES.</a:t>
            </a:r>
            <a:br>
              <a:rPr lang="en-IN" dirty="0" smtClean="0"/>
            </a:br>
            <a:r>
              <a:rPr lang="en-IN" dirty="0" smtClean="0"/>
              <a:t>2.PLANT MORE TREES</a:t>
            </a:r>
            <a:br>
              <a:rPr lang="en-IN" dirty="0" smtClean="0"/>
            </a:br>
            <a:r>
              <a:rPr lang="en-IN" dirty="0" smtClean="0"/>
              <a:t>3.DO NOT KEEP THE FIELD BARREN.</a:t>
            </a:r>
            <a:br>
              <a:rPr lang="en-IN" dirty="0" smtClean="0"/>
            </a:br>
            <a:r>
              <a:rPr lang="en-IN" dirty="0" smtClean="0"/>
              <a:t>4.STOP OVERGRAZING OF LAND.</a:t>
            </a:r>
            <a:br>
              <a:rPr lang="en-IN" dirty="0" smtClean="0"/>
            </a:br>
            <a:r>
              <a:rPr lang="en-IN" dirty="0" smtClean="0"/>
              <a:t>5.USE MANURE OR NATURAL FERTILIZERS INSTEAD OF ARTOFICIAL FERTILIZERS.</a:t>
            </a:r>
            <a:endParaRPr lang="en-IN" dirty="0"/>
          </a:p>
        </p:txBody>
      </p:sp>
      <p:sp>
        <p:nvSpPr>
          <p:cNvPr id="3" name="Text Placeholder 2"/>
          <p:cNvSpPr>
            <a:spLocks noGrp="1"/>
          </p:cNvSpPr>
          <p:nvPr>
            <p:ph type="body" idx="1"/>
          </p:nvPr>
        </p:nvSpPr>
        <p:spPr>
          <a:xfrm>
            <a:off x="4764505" y="433138"/>
            <a:ext cx="9504948" cy="1419726"/>
          </a:xfrm>
        </p:spPr>
        <p:txBody>
          <a:bodyPr>
            <a:normAutofit/>
          </a:bodyPr>
          <a:lstStyle/>
          <a:p>
            <a:pPr algn="ctr"/>
            <a:r>
              <a:rPr lang="en-IN" sz="3600" b="1" dirty="0" smtClean="0">
                <a:solidFill>
                  <a:srgbClr val="FF0000"/>
                </a:solidFill>
              </a:rPr>
              <a:t>.</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671011"/>
            <a:ext cx="16290757" cy="6593305"/>
          </a:xfrm>
        </p:spPr>
        <p:txBody>
          <a:bodyPr>
            <a:normAutofit/>
          </a:bodyPr>
          <a:lstStyle/>
          <a:p>
            <a:r>
              <a:rPr lang="en-IN" dirty="0" smtClean="0"/>
              <a:t/>
            </a:r>
            <a:br>
              <a:rPr lang="en-IN" dirty="0" smtClean="0"/>
            </a:br>
            <a:endParaRPr lang="en-IN" dirty="0"/>
          </a:p>
        </p:txBody>
      </p:sp>
      <p:sp>
        <p:nvSpPr>
          <p:cNvPr id="3" name="Text Placeholder 2"/>
          <p:cNvSpPr>
            <a:spLocks noGrp="1"/>
          </p:cNvSpPr>
          <p:nvPr>
            <p:ph type="body" idx="1"/>
          </p:nvPr>
        </p:nvSpPr>
        <p:spPr>
          <a:xfrm flipV="1">
            <a:off x="3561347" y="7146757"/>
            <a:ext cx="11766884" cy="312822"/>
          </a:xfrm>
        </p:spPr>
        <p:txBody>
          <a:bodyPr>
            <a:normAutofit fontScale="32500" lnSpcReduction="20000"/>
          </a:bodyPr>
          <a:lstStyle/>
          <a:p>
            <a:pPr algn="ctr"/>
            <a:endParaRPr lang="en-IN" sz="40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1" y="1636295"/>
            <a:ext cx="18288000" cy="865070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033481"/>
          </a:xfrm>
        </p:spPr>
        <p:txBody>
          <a:bodyPr>
            <a:normAutofit/>
          </a:bodyPr>
          <a:lstStyle/>
          <a:p>
            <a:pPr algn="ctr"/>
            <a:r>
              <a:rPr lang="en-IN" sz="4400" b="1" dirty="0" smtClean="0">
                <a:solidFill>
                  <a:srgbClr val="FF0000"/>
                </a:solidFill>
              </a:rPr>
              <a:t>7.OUR SOILS</a:t>
            </a:r>
            <a:endParaRPr lang="en-IN" sz="4400" b="1" dirty="0">
              <a:solidFill>
                <a:srgbClr val="FF0000"/>
              </a:solidFill>
            </a:endParaRPr>
          </a:p>
        </p:txBody>
      </p:sp>
      <p:sp>
        <p:nvSpPr>
          <p:cNvPr id="2" name="Title 1"/>
          <p:cNvSpPr>
            <a:spLocks noGrp="1"/>
          </p:cNvSpPr>
          <p:nvPr>
            <p:ph type="title"/>
          </p:nvPr>
        </p:nvSpPr>
        <p:spPr>
          <a:xfrm>
            <a:off x="2189748" y="2286000"/>
            <a:ext cx="14269452" cy="8807116"/>
          </a:xfrm>
        </p:spPr>
        <p:txBody>
          <a:bodyPr>
            <a:normAutofit fontScale="90000"/>
          </a:bodyPr>
          <a:lstStyle/>
          <a:p>
            <a:pPr>
              <a:buFont typeface="Arial" pitchFamily="34" charset="0"/>
              <a:buChar char="•"/>
            </a:pPr>
            <a:r>
              <a:rPr lang="en-IN" dirty="0" smtClean="0"/>
              <a:t>CONTENTS:</a:t>
            </a:r>
            <a:br>
              <a:rPr lang="en-IN" dirty="0" smtClean="0"/>
            </a:br>
            <a:r>
              <a:rPr lang="en-IN" dirty="0" smtClean="0"/>
              <a:t/>
            </a:r>
            <a:br>
              <a:rPr lang="en-IN" dirty="0" smtClean="0"/>
            </a:br>
            <a:r>
              <a:rPr lang="en-IN" dirty="0" smtClean="0"/>
              <a:t>      SOIL FORMATION</a:t>
            </a:r>
            <a:br>
              <a:rPr lang="en-IN" dirty="0" smtClean="0"/>
            </a:br>
            <a:r>
              <a:rPr lang="en-IN" dirty="0" smtClean="0"/>
              <a:t/>
            </a:r>
            <a:br>
              <a:rPr lang="en-IN" dirty="0" smtClean="0"/>
            </a:br>
            <a:r>
              <a:rPr lang="en-IN" dirty="0" smtClean="0"/>
              <a:t>      TYPES OF SOIL</a:t>
            </a:r>
            <a:br>
              <a:rPr lang="en-IN" dirty="0" smtClean="0"/>
            </a:br>
            <a:r>
              <a:rPr lang="en-IN" dirty="0" smtClean="0"/>
              <a:t>                      </a:t>
            </a:r>
            <a:r>
              <a:rPr lang="en-IN" dirty="0" smtClean="0"/>
              <a:t> 1.    </a:t>
            </a:r>
            <a:r>
              <a:rPr lang="en-IN" dirty="0" smtClean="0"/>
              <a:t>ALLUVIAL SOIL</a:t>
            </a:r>
            <a:br>
              <a:rPr lang="en-IN" dirty="0" smtClean="0"/>
            </a:br>
            <a:r>
              <a:rPr lang="en-IN" dirty="0" smtClean="0"/>
              <a:t>                      </a:t>
            </a:r>
            <a:r>
              <a:rPr lang="en-IN" dirty="0" smtClean="0"/>
              <a:t> 2.    </a:t>
            </a:r>
            <a:r>
              <a:rPr lang="en-IN" dirty="0" smtClean="0"/>
              <a:t>RED SOIL</a:t>
            </a:r>
            <a:br>
              <a:rPr lang="en-IN" dirty="0" smtClean="0"/>
            </a:br>
            <a:r>
              <a:rPr lang="en-IN" dirty="0" smtClean="0"/>
              <a:t>                     </a:t>
            </a:r>
            <a:r>
              <a:rPr lang="en-IN" dirty="0" smtClean="0"/>
              <a:t>  3.     </a:t>
            </a:r>
            <a:r>
              <a:rPr lang="en-IN" dirty="0" smtClean="0"/>
              <a:t>BLACK SOIL</a:t>
            </a:r>
            <a:br>
              <a:rPr lang="en-IN" dirty="0" smtClean="0"/>
            </a:br>
            <a:r>
              <a:rPr lang="en-IN" dirty="0" smtClean="0"/>
              <a:t>                      </a:t>
            </a:r>
            <a:r>
              <a:rPr lang="en-IN" dirty="0" smtClean="0"/>
              <a:t> 4.    </a:t>
            </a:r>
            <a:r>
              <a:rPr lang="en-IN" dirty="0" smtClean="0"/>
              <a:t>LATERITE SOIL</a:t>
            </a:r>
            <a:br>
              <a:rPr lang="en-IN" dirty="0" smtClean="0"/>
            </a:br>
            <a:r>
              <a:rPr lang="en-IN" dirty="0" smtClean="0"/>
              <a:t>                       </a:t>
            </a:r>
            <a:r>
              <a:rPr lang="en-IN" dirty="0" smtClean="0"/>
              <a:t>5.   </a:t>
            </a:r>
            <a:r>
              <a:rPr lang="en-IN" dirty="0" smtClean="0"/>
              <a:t>MOUNTAIN SOIL</a:t>
            </a:r>
            <a:br>
              <a:rPr lang="en-IN" dirty="0" smtClean="0"/>
            </a:br>
            <a:r>
              <a:rPr lang="en-IN" dirty="0" smtClean="0"/>
              <a:t>                       </a:t>
            </a:r>
            <a:r>
              <a:rPr lang="en-IN" dirty="0" smtClean="0"/>
              <a:t>6.   </a:t>
            </a:r>
            <a:r>
              <a:rPr lang="en-IN" dirty="0" smtClean="0"/>
              <a:t>DESERT SOIL</a:t>
            </a:r>
            <a:br>
              <a:rPr lang="en-IN" dirty="0" smtClean="0"/>
            </a:br>
            <a:r>
              <a:rPr lang="en-IN" dirty="0" smtClean="0"/>
              <a:t/>
            </a:r>
            <a:br>
              <a:rPr lang="en-IN" dirty="0" smtClean="0"/>
            </a:br>
            <a:r>
              <a:rPr lang="en-IN" dirty="0" smtClean="0"/>
              <a:t>SOIL EROSION AND CONSERVATION</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br>
              <a:rPr lang="en-IN" dirty="0" smtClean="0"/>
            </a:br>
            <a:r>
              <a:rPr lang="en-IN" dirty="0" smtClean="0"/>
              <a:t/>
            </a:r>
            <a:br>
              <a:rPr lang="en-IN" dirty="0" smtClean="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2050" name="Picture 2"/>
          <p:cNvPicPr>
            <a:picLocks noChangeAspect="1" noChangeArrowheads="1"/>
          </p:cNvPicPr>
          <p:nvPr/>
        </p:nvPicPr>
        <p:blipFill>
          <a:blip r:embed="rId2"/>
          <a:srcRect/>
          <a:stretch>
            <a:fillRect/>
          </a:stretch>
        </p:blipFill>
        <p:spPr bwMode="auto">
          <a:xfrm>
            <a:off x="9360568" y="1756610"/>
            <a:ext cx="8927431" cy="8530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922" y="3063123"/>
            <a:ext cx="10996445" cy="7223877"/>
          </a:xfrm>
        </p:spPr>
        <p:txBody>
          <a:bodyPr>
            <a:normAutofit/>
          </a:bodyPr>
          <a:lstStyle/>
          <a:p>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9" name="Rectangle 8"/>
          <p:cNvSpPr/>
          <p:nvPr/>
        </p:nvSpPr>
        <p:spPr>
          <a:xfrm>
            <a:off x="4716379" y="457200"/>
            <a:ext cx="8807116" cy="646331"/>
          </a:xfrm>
          <a:prstGeom prst="rect">
            <a:avLst/>
          </a:prstGeom>
        </p:spPr>
        <p:txBody>
          <a:bodyPr wrap="square">
            <a:spAutoFit/>
          </a:bodyPr>
          <a:lstStyle/>
          <a:p>
            <a:pPr marL="457200" lvl="0" indent="-228600" algn="ctr">
              <a:spcBef>
                <a:spcPts val="400"/>
              </a:spcBef>
              <a:buClr>
                <a:srgbClr val="888888"/>
              </a:buClr>
              <a:buSzPts val="2000"/>
            </a:pPr>
            <a:r>
              <a:rPr lang="en-IN" sz="3600" b="1" dirty="0" smtClean="0">
                <a:solidFill>
                  <a:srgbClr val="FF0000"/>
                </a:solidFill>
                <a:latin typeface="Calibri"/>
                <a:cs typeface="Calibri"/>
                <a:sym typeface="Calibri"/>
              </a:rPr>
              <a:t>SOIL FORMATION</a:t>
            </a:r>
            <a:endParaRPr lang="en-IN" sz="3600" b="1" dirty="0">
              <a:solidFill>
                <a:srgbClr val="FF0000"/>
              </a:solidFill>
              <a:latin typeface="Calibri"/>
              <a:cs typeface="Calibri"/>
              <a:sym typeface="Calibri"/>
            </a:endParaRPr>
          </a:p>
        </p:txBody>
      </p:sp>
      <p:sp>
        <p:nvSpPr>
          <p:cNvPr id="7" name="Title 6"/>
          <p:cNvSpPr>
            <a:spLocks noGrp="1"/>
          </p:cNvSpPr>
          <p:nvPr>
            <p:ph type="title"/>
          </p:nvPr>
        </p:nvSpPr>
        <p:spPr>
          <a:xfrm>
            <a:off x="722312" y="2286000"/>
            <a:ext cx="14124655" cy="6545178"/>
          </a:xfrm>
        </p:spPr>
        <p:txBody>
          <a:bodyPr>
            <a:normAutofit/>
          </a:bodyPr>
          <a:lstStyle/>
          <a:p>
            <a:r>
              <a:rPr lang="en-IN" sz="4400" b="0" dirty="0" smtClean="0"/>
              <a:t>SOIL IS FORMED WHEN LARGE ROCKS BREAK INTO SMALLER PIECES.</a:t>
            </a:r>
            <a:br>
              <a:rPr lang="en-IN" sz="4400" b="0" dirty="0" smtClean="0"/>
            </a:br>
            <a:r>
              <a:rPr lang="en-IN" sz="4400" dirty="0" smtClean="0"/>
              <a:t/>
            </a:r>
            <a:br>
              <a:rPr lang="en-IN" sz="4400" dirty="0" smtClean="0"/>
            </a:br>
            <a:r>
              <a:rPr lang="en-IN" sz="4400" dirty="0" smtClean="0"/>
              <a:t/>
            </a:r>
            <a:br>
              <a:rPr lang="en-IN" sz="4400" dirty="0" smtClean="0"/>
            </a:br>
            <a:endParaRPr lang="en-IN" sz="44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4668253" y="3433763"/>
            <a:ext cx="13616562" cy="6853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smtClean="0"/>
              <a:t>               </a:t>
            </a:r>
            <a:endParaRPr lang="en-IN" dirty="0"/>
          </a:p>
        </p:txBody>
      </p:sp>
      <p:sp>
        <p:nvSpPr>
          <p:cNvPr id="3" name="Text Placeholder 2"/>
          <p:cNvSpPr>
            <a:spLocks noGrp="1"/>
          </p:cNvSpPr>
          <p:nvPr>
            <p:ph type="body" idx="1"/>
          </p:nvPr>
        </p:nvSpPr>
        <p:spPr/>
        <p:txBody>
          <a:bodyPr>
            <a:noAutofit/>
          </a:bodyPr>
          <a:lstStyle/>
          <a:p>
            <a:pPr algn="ctr"/>
            <a:r>
              <a:rPr lang="en-IN" sz="3600" b="1" dirty="0" smtClean="0">
                <a:solidFill>
                  <a:srgbClr val="0070C0"/>
                </a:solidFill>
              </a:rPr>
              <a:t>                              </a:t>
            </a:r>
          </a:p>
          <a:p>
            <a:pPr algn="ctr"/>
            <a:endParaRPr lang="en-IN" sz="3600" b="1" dirty="0" smtClean="0">
              <a:solidFill>
                <a:srgbClr val="0070C0"/>
              </a:solidFill>
            </a:endParaRPr>
          </a:p>
          <a:p>
            <a:pPr algn="ctr"/>
            <a:endParaRPr lang="en-IN" sz="3600" b="1" dirty="0" smtClean="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1251284"/>
          </a:xfrm>
        </p:spPr>
        <p:txBody>
          <a:bodyPr>
            <a:normAutofit/>
          </a:bodyPr>
          <a:lstStyle/>
          <a:p>
            <a:pPr algn="ctr">
              <a:buNone/>
            </a:pPr>
            <a:r>
              <a:rPr lang="en-IN" sz="3600" b="1" dirty="0" smtClean="0">
                <a:solidFill>
                  <a:srgbClr val="FF0000"/>
                </a:solidFill>
              </a:rPr>
              <a:t>TYPES OF SOIL</a:t>
            </a:r>
            <a:endParaRPr lang="en-IN" sz="3600" b="1" dirty="0">
              <a:solidFill>
                <a:srgbClr val="FF0000"/>
              </a:solidFill>
            </a:endParaRPr>
          </a:p>
        </p:txBody>
      </p:sp>
      <p:sp>
        <p:nvSpPr>
          <p:cNvPr id="8" name="Text Placeholder 7"/>
          <p:cNvSpPr>
            <a:spLocks noGrp="1"/>
          </p:cNvSpPr>
          <p:nvPr>
            <p:ph type="body" idx="3"/>
          </p:nvPr>
        </p:nvSpPr>
        <p:spPr>
          <a:xfrm>
            <a:off x="3633537" y="9889958"/>
            <a:ext cx="11694695" cy="397042"/>
          </a:xfrm>
        </p:spPr>
        <p:txBody>
          <a:bodyPr>
            <a:noAutofit/>
          </a:bodyPr>
          <a:lstStyle/>
          <a:p>
            <a:r>
              <a:rPr lang="en-IN" sz="3600" dirty="0" smtClean="0"/>
              <a:t>CHAPTER 7/KARUNAMBIGAI/SOCIAL DEPT/SNS ACADEMY</a:t>
            </a:r>
            <a:endParaRPr lang="en-IN" sz="3600" dirty="0"/>
          </a:p>
        </p:txBody>
      </p:sp>
      <p:sp>
        <p:nvSpPr>
          <p:cNvPr id="9" name="Text Placeholder 8"/>
          <p:cNvSpPr>
            <a:spLocks noGrp="1"/>
          </p:cNvSpPr>
          <p:nvPr>
            <p:ph type="body" idx="4"/>
          </p:nvPr>
        </p:nvSpPr>
        <p:spPr>
          <a:xfrm>
            <a:off x="2574758" y="2550695"/>
            <a:ext cx="13234737" cy="5799220"/>
          </a:xfrm>
        </p:spPr>
        <p:txBody>
          <a:bodyPr>
            <a:normAutofit/>
          </a:bodyPr>
          <a:lstStyle/>
          <a:p>
            <a:pPr>
              <a:buNone/>
            </a:pPr>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3074" name="Picture 2"/>
          <p:cNvPicPr>
            <a:picLocks noChangeAspect="1" noChangeArrowheads="1"/>
          </p:cNvPicPr>
          <p:nvPr/>
        </p:nvPicPr>
        <p:blipFill>
          <a:blip r:embed="rId2"/>
          <a:srcRect/>
          <a:stretch>
            <a:fillRect/>
          </a:stretch>
        </p:blipFill>
        <p:spPr bwMode="auto">
          <a:xfrm>
            <a:off x="0" y="1588168"/>
            <a:ext cx="18288000" cy="7555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9748"/>
            <a:ext cx="12536488" cy="6569242"/>
          </a:xfrm>
        </p:spPr>
        <p:txBody>
          <a:bodyPr>
            <a:normAutofit/>
          </a:bodyPr>
          <a:lstStyle/>
          <a:p>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360948"/>
            <a:ext cx="10900610" cy="2093495"/>
          </a:xfrm>
        </p:spPr>
        <p:txBody>
          <a:bodyPr>
            <a:normAutofit/>
          </a:bodyPr>
          <a:lstStyle/>
          <a:p>
            <a:pPr marL="0" lvl="0" indent="0" algn="ctr" fontAlgn="base">
              <a:spcBef>
                <a:spcPct val="0"/>
              </a:spcBef>
              <a:spcAft>
                <a:spcPct val="0"/>
              </a:spcAft>
              <a:buClrTx/>
              <a:buSzTx/>
            </a:pPr>
            <a:endParaRPr lang="en-US" sz="3600" b="1" dirty="0" smtClean="0">
              <a:solidFill>
                <a:srgbClr val="333333"/>
              </a:solidFill>
              <a:latin typeface="Roboto"/>
              <a:cs typeface="Arial" pitchFamily="34" charset="0"/>
            </a:endParaRPr>
          </a:p>
          <a:p>
            <a:pPr marL="1600200" indent="-1371600" algn="ctr"/>
            <a:r>
              <a:rPr lang="en-IN" sz="3600" dirty="0" smtClean="0">
                <a:solidFill>
                  <a:srgbClr val="FF0000"/>
                </a:solidFill>
              </a:rPr>
              <a:t>VIDEO OF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smtClean="0"/>
              <a:t>Chapter 4/social/</a:t>
            </a:r>
            <a:r>
              <a:rPr lang="en-IN" dirty="0" err="1" smtClean="0"/>
              <a:t>karunambigai</a:t>
            </a:r>
            <a:r>
              <a:rPr lang="en-IN" dirty="0" smtClean="0"/>
              <a:t>/</a:t>
            </a:r>
            <a:r>
              <a:rPr lang="en-IN" dirty="0" err="1" smtClean="0"/>
              <a:t>Sns</a:t>
            </a:r>
            <a:r>
              <a:rPr lang="en-IN" dirty="0" smtClean="0"/>
              <a:t> Academy</a:t>
            </a:r>
            <a:endParaRPr lang="en-IN" dirty="0"/>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smtClean="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r>
            <a:br>
              <a:rPr kumimoji="0" lang="en-US" sz="4000" b="0" i="0" u="none" strike="noStrike" cap="none" normalizeH="0" baseline="0" dirty="0" smtClean="0">
                <a:ln>
                  <a:noFill/>
                </a:ln>
                <a:solidFill>
                  <a:srgbClr val="333333"/>
                </a:solidFill>
                <a:effectLst/>
                <a:latin typeface="Roboto"/>
                <a:cs typeface="Arial" pitchFamily="34" charset="0"/>
              </a:rPr>
            </a:br>
            <a:endParaRPr kumimoji="0" lang="en-US" sz="4000" b="0" i="0" u="none" strike="noStrike" cap="none" normalizeH="0" baseline="0" dirty="0" smtClean="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333333"/>
              </a:solidFill>
              <a:effectLst/>
              <a:latin typeface="Roboto"/>
              <a:cs typeface="Arial" pitchFamily="34" charset="0"/>
            </a:endParaRPr>
          </a:p>
        </p:txBody>
      </p:sp>
      <p:sp>
        <p:nvSpPr>
          <p:cNvPr id="9" name="Rectangle 8"/>
          <p:cNvSpPr/>
          <p:nvPr/>
        </p:nvSpPr>
        <p:spPr>
          <a:xfrm>
            <a:off x="7709953" y="4989612"/>
            <a:ext cx="7109639" cy="646331"/>
          </a:xfrm>
          <a:prstGeom prst="rect">
            <a:avLst/>
          </a:prstGeom>
        </p:spPr>
        <p:txBody>
          <a:bodyPr wrap="none">
            <a:spAutoFit/>
          </a:bodyPr>
          <a:lstStyle/>
          <a:p>
            <a:r>
              <a:rPr lang="en-IN" sz="3600" b="1" dirty="0" smtClean="0"/>
              <a:t>https://youtu.be/4aB3PbWUpqY</a:t>
            </a:r>
            <a:endParaRPr lang="en-IN"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smtClean="0">
                <a:solidFill>
                  <a:schemeClr val="accent2"/>
                </a:solidFill>
              </a:rPr>
              <a:t>ALLUVIAL SOIL</a:t>
            </a:r>
            <a:endParaRPr lang="en-IN" sz="4000" b="1" dirty="0">
              <a:solidFill>
                <a:schemeClr val="accent2"/>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288759" y="2286000"/>
            <a:ext cx="17036716" cy="7267074"/>
          </a:xfrm>
        </p:spPr>
        <p:txBody>
          <a:bodyPr>
            <a:normAutofit/>
          </a:bodyPr>
          <a:lstStyle/>
          <a:p>
            <a:pPr lvl="0" eaLnBrk="0" fontAlgn="base" hangingPunct="0">
              <a:spcBef>
                <a:spcPct val="0"/>
              </a:spcBef>
              <a:spcAft>
                <a:spcPct val="0"/>
              </a:spcAft>
            </a:pPr>
            <a:r>
              <a:rPr lang="en-US" b="0" dirty="0" smtClean="0">
                <a:solidFill>
                  <a:srgbClr val="333333"/>
                </a:solidFill>
                <a:latin typeface="Roboto"/>
                <a:cs typeface="Arial" pitchFamily="34" charset="0"/>
              </a:rPr>
              <a:t>.</a:t>
            </a:r>
            <a:br>
              <a:rPr lang="en-US" b="0" dirty="0" smtClean="0">
                <a:solidFill>
                  <a:srgbClr val="333333"/>
                </a:solidFill>
                <a:latin typeface="Roboto"/>
                <a:cs typeface="Arial" pitchFamily="34" charset="0"/>
              </a:rPr>
            </a:br>
            <a:endParaRPr lang="en-IN" dirty="0"/>
          </a:p>
        </p:txBody>
      </p:sp>
      <p:pic>
        <p:nvPicPr>
          <p:cNvPr id="4098" name="Picture 2"/>
          <p:cNvPicPr>
            <a:picLocks noChangeAspect="1" noChangeArrowheads="1"/>
          </p:cNvPicPr>
          <p:nvPr/>
        </p:nvPicPr>
        <p:blipFill>
          <a:blip r:embed="rId2"/>
          <a:srcRect/>
          <a:stretch>
            <a:fillRect/>
          </a:stretch>
        </p:blipFill>
        <p:spPr bwMode="auto">
          <a:xfrm>
            <a:off x="0" y="2261937"/>
            <a:ext cx="7916779" cy="802506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000248" y="2093495"/>
            <a:ext cx="10287752" cy="8193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a:bodyPr>
          <a:lstStyle/>
          <a:p>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4355432" y="288759"/>
            <a:ext cx="7531767" cy="1227220"/>
          </a:xfrm>
        </p:spPr>
        <p:txBody>
          <a:bodyPr>
            <a:normAutofit/>
          </a:bodyPr>
          <a:lstStyle/>
          <a:p>
            <a:pPr algn="ctr"/>
            <a:r>
              <a:rPr lang="en-IN" sz="3600" b="1" dirty="0" smtClean="0">
                <a:solidFill>
                  <a:srgbClr val="FF0000"/>
                </a:solidFill>
              </a:rPr>
              <a:t>BLACK SOIL</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5122" name="Picture 2"/>
          <p:cNvPicPr>
            <a:picLocks noChangeAspect="1" noChangeArrowheads="1"/>
          </p:cNvPicPr>
          <p:nvPr/>
        </p:nvPicPr>
        <p:blipFill>
          <a:blip r:embed="rId2"/>
          <a:srcRect/>
          <a:stretch>
            <a:fillRect/>
          </a:stretch>
        </p:blipFill>
        <p:spPr bwMode="auto">
          <a:xfrm>
            <a:off x="7524749" y="2237874"/>
            <a:ext cx="10763251" cy="8049126"/>
          </a:xfrm>
          <a:prstGeom prst="rect">
            <a:avLst/>
          </a:prstGeom>
          <a:noFill/>
          <a:ln w="9525">
            <a:noFill/>
            <a:miter lim="800000"/>
            <a:headEnd/>
            <a:tailEnd/>
          </a:ln>
          <a:effectLst/>
        </p:spPr>
      </p:pic>
      <p:pic>
        <p:nvPicPr>
          <p:cNvPr id="5124" name="Picture 4" descr="https://encrypted-tbn0.gstatic.com/images?q=tbn%3AANd9GcTRDRLhquv6o7Yb6H5Zqt9fBxamro1J38ps2w&amp;usqp=CAU"/>
          <p:cNvPicPr>
            <a:picLocks noChangeAspect="1" noChangeArrowheads="1"/>
          </p:cNvPicPr>
          <p:nvPr/>
        </p:nvPicPr>
        <p:blipFill>
          <a:blip r:embed="rId3"/>
          <a:srcRect/>
          <a:stretch>
            <a:fillRect/>
          </a:stretch>
        </p:blipFill>
        <p:spPr bwMode="auto">
          <a:xfrm>
            <a:off x="0" y="2165684"/>
            <a:ext cx="7435516" cy="81213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719138"/>
            <a:ext cx="17565688" cy="7026442"/>
          </a:xfrm>
        </p:spPr>
        <p:txBody>
          <a:bodyPr>
            <a:normAutofit/>
          </a:bodyPr>
          <a:lstStyle/>
          <a:p>
            <a:r>
              <a:rPr lang="en-IN" dirty="0" smtClean="0"/>
              <a:t/>
            </a:r>
            <a:br>
              <a:rPr lang="en-IN" dirty="0" smtClean="0"/>
            </a:br>
            <a:r>
              <a:rPr lang="en-IN" dirty="0" smtClean="0"/>
              <a:t/>
            </a:r>
            <a:br>
              <a:rPr lang="en-IN" dirty="0" smtClean="0"/>
            </a:br>
            <a:r>
              <a:rPr lang="en-IN" dirty="0" smtClean="0"/>
              <a:t/>
            </a:r>
            <a:br>
              <a:rPr lang="en-IN" dirty="0" smtClean="0"/>
            </a:br>
            <a:endParaRPr lang="en-IN" dirty="0"/>
          </a:p>
        </p:txBody>
      </p:sp>
      <p:sp>
        <p:nvSpPr>
          <p:cNvPr id="3" name="Text Placeholder 2"/>
          <p:cNvSpPr>
            <a:spLocks noGrp="1"/>
          </p:cNvSpPr>
          <p:nvPr>
            <p:ph type="body" idx="1"/>
          </p:nvPr>
        </p:nvSpPr>
        <p:spPr>
          <a:xfrm>
            <a:off x="3657600" y="745958"/>
            <a:ext cx="9817767" cy="1034716"/>
          </a:xfrm>
        </p:spPr>
        <p:txBody>
          <a:bodyPr>
            <a:normAutofit/>
          </a:bodyPr>
          <a:lstStyle/>
          <a:p>
            <a:pPr algn="ctr"/>
            <a:r>
              <a:rPr lang="en-IN" sz="3600" b="1" dirty="0" smtClean="0">
                <a:solidFill>
                  <a:srgbClr val="FF0000"/>
                </a:solidFill>
              </a:rPr>
              <a:t>RED SOIL</a:t>
            </a:r>
            <a:endParaRPr lang="en-IN" sz="36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17413" name="Picture 5"/>
          <p:cNvPicPr>
            <a:picLocks noChangeAspect="1" noChangeArrowheads="1"/>
          </p:cNvPicPr>
          <p:nvPr/>
        </p:nvPicPr>
        <p:blipFill>
          <a:blip r:embed="rId2"/>
          <a:srcRect/>
          <a:stretch>
            <a:fillRect/>
          </a:stretch>
        </p:blipFill>
        <p:spPr bwMode="auto">
          <a:xfrm>
            <a:off x="0" y="2093495"/>
            <a:ext cx="6785811" cy="81935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833937" y="1973180"/>
            <a:ext cx="11454063" cy="83138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144" y="3633536"/>
            <a:ext cx="17228803" cy="5366083"/>
          </a:xfrm>
        </p:spPr>
        <p:txBody>
          <a:bodyPr/>
          <a:lstStyle/>
          <a:p>
            <a:endParaRPr lang="en-IN" dirty="0">
              <a:solidFill>
                <a:srgbClr val="C00000"/>
              </a:solidFill>
            </a:endParaRPr>
          </a:p>
        </p:txBody>
      </p:sp>
      <p:sp>
        <p:nvSpPr>
          <p:cNvPr id="3" name="Text Placeholder 2"/>
          <p:cNvSpPr>
            <a:spLocks noGrp="1"/>
          </p:cNvSpPr>
          <p:nvPr>
            <p:ph type="body" idx="1"/>
          </p:nvPr>
        </p:nvSpPr>
        <p:spPr>
          <a:xfrm>
            <a:off x="3489157" y="986589"/>
            <a:ext cx="12079706" cy="890337"/>
          </a:xfrm>
        </p:spPr>
        <p:txBody>
          <a:bodyPr>
            <a:normAutofit fontScale="25000" lnSpcReduction="20000"/>
          </a:bodyPr>
          <a:lstStyle/>
          <a:p>
            <a:pPr algn="ctr"/>
            <a:endParaRPr lang="en-IN" sz="11100" b="1" dirty="0" smtClean="0">
              <a:solidFill>
                <a:srgbClr val="FF0000"/>
              </a:solidFill>
            </a:endParaRPr>
          </a:p>
          <a:p>
            <a:pPr algn="ctr"/>
            <a:endParaRPr lang="en-IN" sz="11100" b="1" dirty="0" smtClean="0">
              <a:solidFill>
                <a:srgbClr val="FF0000"/>
              </a:solidFill>
            </a:endParaRPr>
          </a:p>
          <a:p>
            <a:pPr algn="ctr"/>
            <a:endParaRPr lang="en-IN" sz="11100" b="1" dirty="0" smtClean="0">
              <a:solidFill>
                <a:srgbClr val="FF0000"/>
              </a:solidFill>
            </a:endParaRPr>
          </a:p>
          <a:p>
            <a:pPr algn="ctr"/>
            <a:r>
              <a:rPr lang="en-IN" sz="14400" b="1" dirty="0" smtClean="0">
                <a:solidFill>
                  <a:srgbClr val="FF0000"/>
                </a:solidFill>
              </a:rPr>
              <a:t>LATERITE SOIL</a:t>
            </a:r>
            <a:endParaRPr lang="en-IN" sz="144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16385" name="Picture 1"/>
          <p:cNvPicPr>
            <a:picLocks noChangeAspect="1" noChangeArrowheads="1"/>
          </p:cNvPicPr>
          <p:nvPr/>
        </p:nvPicPr>
        <p:blipFill>
          <a:blip r:embed="rId2"/>
          <a:srcRect/>
          <a:stretch>
            <a:fillRect/>
          </a:stretch>
        </p:blipFill>
        <p:spPr bwMode="auto">
          <a:xfrm>
            <a:off x="1" y="1997242"/>
            <a:ext cx="18288000" cy="828975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85</Words>
  <Application>Microsoft Office PowerPoint</Application>
  <PresentationFormat>Custom</PresentationFormat>
  <Paragraphs>62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Slide 1</vt:lpstr>
      <vt:lpstr>CONTENTS:        SOIL FORMATION        TYPES OF SOIL                        1.    ALLUVIAL SOIL                        2.    RED SOIL                        3.     BLACK SOIL                        4.    LATERITE SOIL                        5.   MOUNTAIN SOIL                        6.   DESERT SOIL  SOIL EROSION AND CONSERVATION               </vt:lpstr>
      <vt:lpstr>SOIL IS FORMED WHEN LARGE ROCKS BREAK INTO SMALLER PIECES.   </vt:lpstr>
      <vt:lpstr>               </vt:lpstr>
      <vt:lpstr>     </vt:lpstr>
      <vt:lpstr>. </vt:lpstr>
      <vt:lpstr>  </vt:lpstr>
      <vt:lpstr>   </vt:lpstr>
      <vt:lpstr>Slide 9</vt:lpstr>
      <vt:lpstr>The mountail soil is a highly leached soil which is acidic in nature and is poorly fertile too. its is found in Jammu and Kashmir,UP, West Bengal in Himalyas submontane tracts.It is also found in the himalyas , north eastern hills and other mountains. It is rich in Humus.</vt:lpstr>
      <vt:lpstr>.</vt:lpstr>
      <vt:lpstr>The removal of top soil by rainwater and wind is called Soil erosion.  CAUSES OF SOIL EROSION  Running water is the leading cause of soil erosion, because water is abundant and has a lot of power. Wind is also a leading cause of soil erosion because wind can pick up soil and blow it far away. Activities that remove vegetation, disturb the ground, or allow the ground to dry are activities that increase erosion</vt:lpstr>
      <vt:lpstr>SOIL CONSERVATION   1.DO NOT CUT TREES. 2.PLANT MORE TREES 3.DO NOT KEEP THE FIELD BARREN. 4.STOP OVERGRAZING OF LAND. 5.USE MANURE OR NATURAL FERTILIZERS INSTEAD OF ARTOFICIAL FERTILIZERS.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welcome1</cp:lastModifiedBy>
  <cp:revision>75</cp:revision>
  <dcterms:created xsi:type="dcterms:W3CDTF">2006-08-16T00:00:00Z</dcterms:created>
  <dcterms:modified xsi:type="dcterms:W3CDTF">2020-08-19T07:16:59Z</dcterms:modified>
</cp:coreProperties>
</file>